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80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79" r:id="rId37"/>
    <p:sldId id="276" r:id="rId38"/>
    <p:sldId id="277" r:id="rId39"/>
    <p:sldId id="278" r:id="rId40"/>
    <p:sldId id="297" r:id="rId41"/>
    <p:sldId id="298" r:id="rId42"/>
    <p:sldId id="299" r:id="rId4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9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34F7B8-F6C3-430E-8E89-E491D708C6BB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1D273-4B29-4BA3-8889-A5C1563E144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886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2729F6-C6FD-4DF3-AA33-C3A858FCEACF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42CD58-589A-4CE2-97BD-88D991A545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685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13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3FEB26-6877-4154-85FE-C38BF667E771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C61EF-869D-4689-9E8A-619D47C98375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344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56AAD8-2697-4E24-950E-79D436445CA5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2EAC3-ACBB-49B2-B1FF-BAB08605C37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773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313CF-628B-498D-B8C2-1007022FE7A1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0C12E-4213-4811-9DE1-D1402ADC6382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73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850307-AFB6-4356-90E0-93DDE3FF85E3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1DE79-FAE3-428A-9695-E52D88BA3C4C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77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BF5D4B-F58C-45B1-8DE2-E60E53E01DDB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671A1-E545-4EDC-85F7-B84011082463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279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8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D16A4E-A975-4D81-9653-469E33299F09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29B4DE-6BD9-41FE-A92E-511E92EA2BC2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30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8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7C632B-F75D-4775-88B8-180A31081734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51DA8-F86A-4AA6-8B3A-434F3760526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68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910319-D8C8-439D-9ECB-56A79C4DAF40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38947-0CDC-42D5-8D0B-B8F3E16D3EB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262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5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8" y="273853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E89BF6-3ABB-4952-BEAB-5218A612EC00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8DF7B-03FC-4D45-A76D-AF1EC093B98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992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2A8928-ACCC-4BAA-9601-EE546B746A21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06.10.2026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2D555A-FC5C-4801-801D-5320E1344136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3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90">
        <p15:prstTrans prst="pageCurlDouble"/>
      </p:transition>
    </mc:Choice>
    <mc:Fallback xmlns="">
      <p:transition spd="slow" advTm="639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Новые поступления в Научной библиотеке БГУ</a:t>
            </a:r>
            <a:endParaRPr lang="ru-RU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42858F-6B6E-0DD1-845F-B5FC1D71A26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179220"/>
            <a:ext cx="2520280" cy="630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FA87D7-239B-C1D3-3092-B4B9E2AFDD49}"/>
              </a:ext>
            </a:extLst>
          </p:cNvPr>
          <p:cNvSpPr txBox="1"/>
          <p:nvPr/>
        </p:nvSpPr>
        <p:spPr>
          <a:xfrm>
            <a:off x="3275856" y="4515966"/>
            <a:ext cx="272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Сентябрь 2026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 advClick="0" advTm="511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04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4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86148" cy="4193135"/>
          </a:xfrm>
          <a:prstGeom prst="rect">
            <a:avLst/>
          </a:prstGeom>
        </p:spPr>
      </p:pic>
    </p:spTree>
  </p:cSld>
  <p:clrMapOvr>
    <a:masterClrMapping/>
  </p:clrMapOvr>
  <p:transition spd="slow" advClick="0" advTm="11531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4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14361"/>
            <a:ext cx="3214710" cy="4256137"/>
          </a:xfrm>
          <a:prstGeom prst="rect">
            <a:avLst/>
          </a:prstGeom>
        </p:spPr>
      </p:pic>
    </p:spTree>
  </p:cSld>
  <p:clrMapOvr>
    <a:masterClrMapping/>
  </p:clrMapOvr>
  <p:transition spd="slow" advClick="0" advTm="12344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4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14362"/>
            <a:ext cx="3286148" cy="4357473"/>
          </a:xfrm>
          <a:prstGeom prst="rect">
            <a:avLst/>
          </a:prstGeom>
        </p:spPr>
      </p:pic>
    </p:spTree>
  </p:cSld>
  <p:clrMapOvr>
    <a:masterClrMapping/>
  </p:clrMapOvr>
  <p:transition spd="slow" advClick="0" advTm="12437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4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286148" cy="4256135"/>
          </a:xfrm>
          <a:prstGeom prst="rect">
            <a:avLst/>
          </a:prstGeom>
        </p:spPr>
      </p:pic>
    </p:spTree>
  </p:cSld>
  <p:clrMapOvr>
    <a:masterClrMapping/>
  </p:clrMapOvr>
  <p:transition spd="slow" advClick="0" advTm="11188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6400" dirty="0">
                <a:cs typeface="Times New Roman" pitchFamily="18" charset="0"/>
              </a:rPr>
              <a:t>    </a:t>
            </a:r>
            <a:r>
              <a:rPr lang="ru-RU" sz="6400" b="1" dirty="0">
                <a:solidFill>
                  <a:prstClr val="black"/>
                </a:solidFill>
              </a:rPr>
              <a:t> 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Специальная силовая подготовка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err="1">
                <a:latin typeface="Times New Roman" pitchFamily="18" charset="0"/>
                <a:cs typeface="Times New Roman" pitchFamily="18" charset="0"/>
              </a:rPr>
              <a:t>девушек-бориц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вольного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стиля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процессе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физического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воспитания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вузе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: учебное пособие для обучающихся по всем направлениям подготовки / С. Е. 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Воложанин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, С. С. 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Оршуш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, Р. В. Доржиева [и др.] ;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6400" dirty="0" err="1">
                <a:latin typeface="Times New Roman" pitchFamily="18" charset="0"/>
                <a:cs typeface="Times New Roman" pitchFamily="18" charset="0"/>
              </a:rPr>
              <a:t>Доржи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 Банзарова (Улан-Удэ). - Улан-Удэ : Изд-во Бурятского госуниверситета им. Д. Банзарова, 2026. - 196 с.,</a:t>
            </a:r>
            <a:endParaRPr lang="ru-RU" sz="6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6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Получить книгу можно на абонементе учебной и художественной  литературы.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ул. Смолина 24 «а»</a:t>
            </a:r>
            <a:endParaRPr lang="ru-RU" sz="80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4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14362"/>
            <a:ext cx="3071834" cy="4343408"/>
          </a:xfrm>
          <a:prstGeom prst="rect">
            <a:avLst/>
          </a:prstGeom>
        </p:spPr>
      </p:pic>
    </p:spTree>
  </p:cSld>
  <p:clrMapOvr>
    <a:masterClrMapping/>
  </p:clrMapOvr>
  <p:transition spd="slow" advClick="0" advTm="14219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4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785800"/>
            <a:ext cx="2955983" cy="4193135"/>
          </a:xfrm>
          <a:prstGeom prst="rect">
            <a:avLst/>
          </a:prstGeom>
        </p:spPr>
      </p:pic>
    </p:spTree>
  </p:cSld>
  <p:clrMapOvr>
    <a:masterClrMapping/>
  </p:clrMapOvr>
  <p:transition spd="slow" advClick="0" advTm="12812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литературы.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Главный корпус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4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785800"/>
            <a:ext cx="3143272" cy="4256136"/>
          </a:xfrm>
          <a:prstGeom prst="rect">
            <a:avLst/>
          </a:prstGeom>
        </p:spPr>
      </p:pic>
    </p:spTree>
  </p:cSld>
  <p:clrMapOvr>
    <a:masterClrMapping/>
  </p:clrMapOvr>
  <p:transition spd="slow" advClick="0" advTm="12485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 Педагогические технологии : учебно-методическое пособие для обучающихся по направлениям подготовки 44.03.05 Педагогическое образование (с двумя профилями подготовки), 44.03.01 Педагогическое образование /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 ; составитель С. А. Павлова. - Улан-Удэ : Изд-во Бурятского госуниверситета, 2026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r>
              <a:rPr lang="ru-RU" sz="8000" b="1" dirty="0">
                <a:solidFill>
                  <a:prstClr val="black"/>
                </a:solidFill>
              </a:rPr>
              <a:t>Получить книгу можно в библиотеке Института педагогики и психологии.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ул. Пушкина, 25</a:t>
            </a:r>
            <a:endParaRPr lang="ru-RU" sz="80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r>
              <a:rPr lang="ru-RU" dirty="0"/>
              <a:t>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4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143272" cy="4251422"/>
          </a:xfrm>
          <a:prstGeom prst="rect">
            <a:avLst/>
          </a:prstGeom>
        </p:spPr>
      </p:pic>
    </p:spTree>
  </p:cSld>
  <p:clrMapOvr>
    <a:masterClrMapping/>
  </p:clrMapOvr>
  <p:transition spd="slow" advClick="0" advTm="13766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 Русская литература на рубеже XX - XXI вв. : жанровые поиски, </a:t>
            </a:r>
            <a:r>
              <a:rPr lang="ru-RU" sz="5600" dirty="0" err="1"/>
              <a:t>интертекстуальный</a:t>
            </a:r>
            <a:r>
              <a:rPr lang="ru-RU" sz="5600" dirty="0"/>
              <a:t> вектор : сборник научных статей, посвященный 75-летию профессора С. С. </a:t>
            </a:r>
            <a:r>
              <a:rPr lang="ru-RU" sz="5600" dirty="0" err="1"/>
              <a:t>Имихеловой</a:t>
            </a:r>
            <a:r>
              <a:rPr lang="ru-RU" sz="5600" dirty="0"/>
              <a:t> /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 ; научный редактор В. В. </a:t>
            </a:r>
            <a:r>
              <a:rPr lang="ru-RU" sz="5600" dirty="0" err="1"/>
              <a:t>Башкеева</a:t>
            </a:r>
            <a:r>
              <a:rPr lang="ru-RU" sz="5600" dirty="0"/>
              <a:t>. - Улан-Удэ : Изд-во Бурятского госуниверситета, 2026. 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Получить книгу можно на абонементе учебной и художественной  литературы ул. Смолина 24 «а»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4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071834" cy="4256136"/>
          </a:xfrm>
          <a:prstGeom prst="rect">
            <a:avLst/>
          </a:prstGeom>
        </p:spPr>
      </p:pic>
    </p:spTree>
  </p:cSld>
  <p:clrMapOvr>
    <a:masterClrMapping/>
  </p:clrMapOvr>
  <p:transition spd="slow" advClick="0" advTm="12203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География Бурятии: муниципальные районы : учебное пособие для обучающихся по направлениям подготовки 05.03.02 География, 44.03.05 Педагогическое образование (с двумя профилями подготовки), 43.03.02 Туризм / Е. Ж. </a:t>
            </a:r>
            <a:r>
              <a:rPr lang="ru-RU" sz="5600" dirty="0" err="1"/>
              <a:t>Гармаев</a:t>
            </a:r>
            <a:r>
              <a:rPr lang="ru-RU" sz="5600" dirty="0"/>
              <a:t>, Ч. Б. Урбанова, В. А. </a:t>
            </a:r>
            <a:r>
              <a:rPr lang="ru-RU" sz="5600" dirty="0" err="1"/>
              <a:t>Бабиков</a:t>
            </a:r>
            <a:r>
              <a:rPr lang="ru-RU" sz="5600" dirty="0"/>
              <a:t> [и др.] ;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(Улан-Удэ). - Улан-Удэ : Изд-во Бурятского госуниверситета им. Д. Банзарова, 2026.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5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071834" cy="4214843"/>
          </a:xfrm>
          <a:prstGeom prst="rect">
            <a:avLst/>
          </a:prstGeom>
        </p:spPr>
      </p:pic>
    </p:spTree>
  </p:cSld>
  <p:clrMapOvr>
    <a:masterClrMapping/>
  </p:clrMapOvr>
  <p:transition spd="slow" advClick="0" advTm="15547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</a:t>
            </a:r>
            <a:r>
              <a:rPr lang="ru-RU" sz="5600"/>
              <a:t>	</a:t>
            </a:r>
            <a:r>
              <a:rPr lang="ru-RU" sz="5600" dirty="0"/>
              <a:t>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Получить книгу можно на абонементе учебной и художественной  литературы ул. Смолина 24 «а»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5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857238"/>
            <a:ext cx="3071834" cy="4071966"/>
          </a:xfrm>
          <a:prstGeom prst="rect">
            <a:avLst/>
          </a:prstGeom>
        </p:spPr>
      </p:pic>
    </p:spTree>
  </p:cSld>
  <p:clrMapOvr>
    <a:masterClrMapping/>
  </p:clrMapOvr>
  <p:transition spd="slow" advClick="0" advTm="13125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5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42398"/>
          </a:xfrm>
          <a:prstGeom prst="rect">
            <a:avLst/>
          </a:prstGeom>
        </p:spPr>
      </p:pic>
    </p:spTree>
  </p:cSld>
  <p:clrMapOvr>
    <a:masterClrMapping/>
  </p:clrMapOvr>
  <p:transition spd="slow" advClick="0" advTm="10312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5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42398"/>
          </a:xfrm>
          <a:prstGeom prst="rect">
            <a:avLst/>
          </a:prstGeom>
        </p:spPr>
      </p:pic>
    </p:spTree>
  </p:cSld>
  <p:clrMapOvr>
    <a:masterClrMapping/>
  </p:clrMapOvr>
  <p:transition spd="slow" advClick="0" advTm="10844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5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187902"/>
          </a:xfrm>
          <a:prstGeom prst="rect">
            <a:avLst/>
          </a:prstGeom>
        </p:spPr>
      </p:pic>
    </p:spTree>
  </p:cSld>
  <p:clrMapOvr>
    <a:masterClrMapping/>
  </p:clrMapOvr>
  <p:transition spd="slow" advClick="0" advTm="11407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42398"/>
          </a:xfrm>
          <a:prstGeom prst="rect">
            <a:avLst/>
          </a:prstGeom>
        </p:spPr>
      </p:pic>
    </p:spTree>
  </p:cSld>
  <p:clrMapOvr>
    <a:masterClrMapping/>
  </p:clrMapOvr>
  <p:transition spd="slow" advClick="0" advTm="10672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5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143272" cy="4141389"/>
          </a:xfrm>
          <a:prstGeom prst="rect">
            <a:avLst/>
          </a:prstGeom>
        </p:spPr>
      </p:pic>
    </p:spTree>
  </p:cSld>
  <p:clrMapOvr>
    <a:masterClrMapping/>
  </p:clrMapOvr>
  <p:transition spd="slow" advClick="0" advTm="10969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5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3" y="714362"/>
            <a:ext cx="3214711" cy="4286280"/>
          </a:xfrm>
          <a:prstGeom prst="rect">
            <a:avLst/>
          </a:prstGeom>
        </p:spPr>
      </p:pic>
    </p:spTree>
  </p:cSld>
  <p:clrMapOvr>
    <a:masterClrMapping/>
  </p:clrMapOvr>
  <p:transition spd="slow" advClick="0" advTm="11406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357313"/>
            <a:ext cx="5286412" cy="185737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  <a:r>
              <a:rPr lang="ru-RU" sz="8000" b="1" dirty="0">
                <a:solidFill>
                  <a:prstClr val="black"/>
                </a:solidFill>
              </a:rPr>
              <a:t>Получить журнал можно в зале периодики</a:t>
            </a: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8000" b="1" dirty="0">
                <a:solidFill>
                  <a:prstClr val="black"/>
                </a:solidFill>
              </a:rPr>
              <a:t>    Учебно-лабораторный корпус № 8,                 ауд.8302</a:t>
            </a:r>
            <a:endParaRPr lang="ru-RU" sz="8000" dirty="0"/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endParaRPr lang="ru-RU" sz="7200" b="1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" name="Рисунок 9" descr="IMG_05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14362"/>
            <a:ext cx="3143272" cy="4286262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8" name="Рисунок 7" descr="IMG_01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285866"/>
            <a:ext cx="3786214" cy="3571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6248" y="2428874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b="1" dirty="0"/>
              <a:t>Учебно-лабораторный корпус №8 ауд. 8207</a:t>
            </a:r>
          </a:p>
        </p:txBody>
      </p:sp>
    </p:spTree>
  </p:cSld>
  <p:clrMapOvr>
    <a:masterClrMapping/>
  </p:clrMapOvr>
  <p:transition spd="slow" advClick="0" advTm="11062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2214560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b="1" dirty="0">
                <a:solidFill>
                  <a:prstClr val="black"/>
                </a:solidFill>
              </a:rPr>
              <a:t>Получить книгу можно на абонементе учебной и художественной  литературы ул. Смолина 24 «а»</a:t>
            </a:r>
            <a:endParaRPr lang="ru-RU" dirty="0"/>
          </a:p>
        </p:txBody>
      </p:sp>
      <p:pic>
        <p:nvPicPr>
          <p:cNvPr id="12" name="Рисунок 11" descr="IMG_01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86148" cy="4217994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2214560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b="1" dirty="0">
                <a:solidFill>
                  <a:prstClr val="black"/>
                </a:solidFill>
              </a:rPr>
              <a:t>Получить книгу можно на абонементе учебной и художественной  литературы ул. Смолина 24 «а»</a:t>
            </a:r>
            <a:endParaRPr lang="ru-RU" dirty="0"/>
          </a:p>
        </p:txBody>
      </p:sp>
      <p:pic>
        <p:nvPicPr>
          <p:cNvPr id="10" name="Рисунок 9" descr="IMG_0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009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062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2214560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214710" cy="4312021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2214560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b="1" dirty="0"/>
              <a:t>Учебно-лабораторный корпус №8 ауд. 8207</a:t>
            </a:r>
          </a:p>
        </p:txBody>
      </p:sp>
      <p:pic>
        <p:nvPicPr>
          <p:cNvPr id="10" name="Рисунок 9" descr="IMG_01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98984" cy="4214842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2214560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143272" cy="4217993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071934" y="2143123"/>
            <a:ext cx="4929222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2214560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b="1" dirty="0"/>
              <a:t>Учебно-лабораторный корпус №8 ауд. 8207</a:t>
            </a:r>
          </a:p>
        </p:txBody>
      </p:sp>
      <p:pic>
        <p:nvPicPr>
          <p:cNvPr id="10" name="Рисунок 9" descr="IMG_01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3" y="785800"/>
            <a:ext cx="3340419" cy="4214842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86182" y="2143123"/>
            <a:ext cx="5214974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2214560"/>
            <a:ext cx="52149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143272" cy="4264526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86182" y="2143123"/>
            <a:ext cx="5214974" cy="164307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</a:p>
          <a:p>
            <a:pPr algn="just">
              <a:buNone/>
            </a:pPr>
            <a:r>
              <a:rPr lang="ru-RU" sz="2900" dirty="0"/>
              <a:t>      </a:t>
            </a:r>
            <a:r>
              <a:rPr lang="ru-RU" sz="5600" dirty="0"/>
              <a:t> 		</a:t>
            </a:r>
            <a:endParaRPr lang="ru-RU" sz="56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2214560"/>
            <a:ext cx="52149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0" name="Рисунок 9" descr="IMG_01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20762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86182" y="1714494"/>
            <a:ext cx="5214974" cy="2071703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</a:t>
            </a:r>
            <a:r>
              <a:rPr lang="ru-RU" sz="2900" dirty="0"/>
              <a:t>      </a:t>
            </a:r>
            <a:r>
              <a:rPr lang="ru-RU" sz="5600" dirty="0"/>
              <a:t> </a:t>
            </a:r>
            <a:r>
              <a:rPr lang="ru-RU" sz="7200" dirty="0"/>
              <a:t>Современные дизайнеры переосмысливают традиционные мотивы этнической современной одежды.	</a:t>
            </a:r>
            <a:endParaRPr lang="ru-RU" sz="7200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dirty="0">
                <a:cs typeface="Times New Roman" pitchFamily="18" charset="0"/>
              </a:rPr>
              <a:t>    </a:t>
            </a:r>
            <a:endParaRPr lang="ru-RU" sz="5600" dirty="0">
              <a:solidFill>
                <a:prstClr val="black"/>
              </a:solidFill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14362"/>
            <a:ext cx="3387400" cy="4286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062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86182" y="1714494"/>
            <a:ext cx="5214974" cy="2071703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sz="3800" dirty="0"/>
              <a:t>   Автор обращается к истокам возникновения своего родного села.      </a:t>
            </a:r>
            <a:r>
              <a:rPr lang="ru-RU" sz="38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0" name="Рисунок 9" descr="IMG_01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80894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86182" y="1714494"/>
            <a:ext cx="5214974" cy="2071703"/>
          </a:xfrm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sz="4000" dirty="0"/>
              <a:t>    Издание призвано развить интерес молодежи к историко-краеведческой деятельности, сельскому хозяйству и возрождению социально-экономического потенциала сел Бурятии.     </a:t>
            </a:r>
            <a:r>
              <a:rPr lang="ru-RU" sz="4000" b="1" dirty="0">
                <a:solidFill>
                  <a:prstClr val="black"/>
                </a:solidFill>
              </a:rPr>
              <a:t>    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286148" cy="4239891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86182" y="1714495"/>
            <a:ext cx="5214974" cy="164307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0" name="Рисунок 9" descr="IMG_01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14710" cy="4243317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2143122"/>
            <a:ext cx="5214974" cy="1643074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/>
              <a:t>	Представленные произведения живописи и графики входят в золотой фонд коллекции Национального музея Республики Бурятия.	 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799"/>
            <a:ext cx="3143272" cy="4248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062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714494"/>
            <a:ext cx="5214974" cy="20717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В монографии представлены результаты коллективных исследований современного состояния бурятского языка, проведенных с 2020 по 2024 гг.	 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0" name="Рисунок 9" descr="IMG_01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785800"/>
            <a:ext cx="3286148" cy="4239513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714494"/>
            <a:ext cx="5214974" cy="207170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   Издание выпущено к 85-летию </a:t>
            </a:r>
            <a:r>
              <a:rPr lang="ru-RU" dirty="0" err="1"/>
              <a:t>Окинского</a:t>
            </a:r>
            <a:r>
              <a:rPr lang="ru-RU" dirty="0"/>
              <a:t> района Республики Бурятия.	 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306" y="1643056"/>
            <a:ext cx="5214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r>
              <a:rPr lang="ru-RU" sz="2000" b="1" dirty="0"/>
              <a:t>Получить книгу можно в отделе Национальной и краеведческой литературы. </a:t>
            </a:r>
          </a:p>
          <a:p>
            <a:pPr algn="just"/>
            <a:r>
              <a:rPr lang="ru-RU" sz="2000" b="1" dirty="0"/>
              <a:t>Учебно-лабораторный корпус №8 ауд. 8207</a:t>
            </a:r>
          </a:p>
        </p:txBody>
      </p:sp>
      <p:pic>
        <p:nvPicPr>
          <p:cNvPr id="12" name="Рисунок 11" descr="IMG_01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785800"/>
            <a:ext cx="3368615" cy="4159555"/>
          </a:xfrm>
          <a:prstGeom prst="rect">
            <a:avLst/>
          </a:prstGeom>
        </p:spPr>
      </p:pic>
    </p:spTree>
  </p:cSld>
  <p:clrMapOvr>
    <a:masterClrMapping/>
  </p:clrMapOvr>
  <p:transition spd="slow" advClick="0" advTm="11062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29058" y="214316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42976" y="2214560"/>
            <a:ext cx="7286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Электронные издания</a:t>
            </a:r>
            <a:endParaRPr lang="ru-RU" sz="4000" dirty="0"/>
          </a:p>
        </p:txBody>
      </p:sp>
    </p:spTree>
  </p:cSld>
  <p:clrMapOvr>
    <a:masterClrMapping/>
  </p:clrMapOvr>
  <p:transition spd="slow" advClick="0" advTm="4766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214428"/>
            <a:ext cx="5286412" cy="2000261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6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Сохранение и развитие бурятского языка: материалы II Международной студенческой научно-практической заочной конференции (Улан-Удэ, 10 декабря 2025 г.) : научное издание / Министерство науки и высшего образования Российской Федерации (Москва) [и др.] ; ответственный редактор Л. Б. </a:t>
            </a:r>
            <a:r>
              <a:rPr lang="ru-RU" sz="6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Будажапова</a:t>
            </a:r>
            <a:r>
              <a:rPr lang="ru-RU" sz="6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- Улан-Удэ : Изд-во Бурятского госуниверситета им. Д. Банзарова, 2026.</a:t>
            </a: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785800"/>
            <a:ext cx="3214710" cy="43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143254"/>
            <a:ext cx="18097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114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214428"/>
            <a:ext cx="5286412" cy="2000261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 </a:t>
            </a:r>
            <a:r>
              <a:rPr lang="ru-RU" sz="5600" dirty="0"/>
              <a:t>Информационные системы и технологии в образовании, науке </a:t>
            </a:r>
            <a:r>
              <a:rPr lang="ru-RU" sz="5600" dirty="0" err="1"/>
              <a:t>ибизнесе</a:t>
            </a:r>
            <a:r>
              <a:rPr lang="ru-RU" sz="5600" dirty="0"/>
              <a:t> : материалы международной научно-практической конференции (Улан-Удэ, 23-24 июня 2026 г.) : научное издание /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 ; научный редактор: Д. А. </a:t>
            </a:r>
            <a:r>
              <a:rPr lang="ru-RU" sz="5600" dirty="0" err="1"/>
              <a:t>Габеева</a:t>
            </a:r>
            <a:r>
              <a:rPr lang="ru-RU" sz="5600" dirty="0"/>
              <a:t>, ответственный редактор Н. В. Очирова. - Улан-Удэ : Изд-во Бурятского госуниверситета им. Д. Банзарова, 2026</a:t>
            </a:r>
            <a:endParaRPr lang="ru-RU" sz="5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143254"/>
            <a:ext cx="18097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 r="3959"/>
          <a:stretch>
            <a:fillRect/>
          </a:stretch>
        </p:blipFill>
        <p:spPr bwMode="auto">
          <a:xfrm>
            <a:off x="142844" y="785800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1562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214428"/>
            <a:ext cx="5286412" cy="2000261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 </a:t>
            </a:r>
            <a:r>
              <a:rPr lang="ru-RU" sz="5600" dirty="0"/>
              <a:t>Актуальные вопросы цивилистики : материалы всероссийской научно-практической конференции (Улан-Удэ, 14 мая 2026г.) : научное издание /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 ; научный редактор: С. В. Доржиева, ответственный редактор Р. А. </a:t>
            </a:r>
            <a:r>
              <a:rPr lang="ru-RU" sz="5600" dirty="0" err="1"/>
              <a:t>Балдаева</a:t>
            </a:r>
            <a:r>
              <a:rPr lang="ru-RU" sz="5600" dirty="0"/>
              <a:t>. - Улан-Удэ : Изд-во Бурятского госуниверситета им. Д. Банзарова, 2026</a:t>
            </a:r>
            <a:endParaRPr lang="ru-RU" sz="5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7200" b="1" dirty="0">
                <a:solidFill>
                  <a:prstClr val="black"/>
                </a:solidFill>
              </a:rPr>
              <a:t>   </a:t>
            </a:r>
            <a:endParaRPr lang="ru-RU" sz="72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143254"/>
            <a:ext cx="18097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785800"/>
            <a:ext cx="3214710" cy="4306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719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714494"/>
            <a:ext cx="5286412" cy="1500195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  <a:r>
              <a:rPr lang="ru-RU" sz="4300" dirty="0"/>
              <a:t> </a:t>
            </a:r>
            <a:r>
              <a:rPr lang="ru-RU" sz="5600" dirty="0"/>
              <a:t>Качественный </a:t>
            </a:r>
            <a:r>
              <a:rPr lang="ru-RU" sz="5600" dirty="0" err="1"/>
              <a:t>рентгенофазный</a:t>
            </a:r>
            <a:r>
              <a:rPr lang="ru-RU" sz="5600" dirty="0"/>
              <a:t> анализ в QualX2.0 : учебно-методическое пособие для обучающихся по направлению подготовки 04.03.01 Химия / Е. В. </a:t>
            </a:r>
            <a:r>
              <a:rPr lang="ru-RU" sz="5600" dirty="0" err="1"/>
              <a:t>Ковтунец</a:t>
            </a:r>
            <a:r>
              <a:rPr lang="ru-RU" sz="5600" dirty="0"/>
              <a:t>, Г. Н. </a:t>
            </a:r>
            <a:r>
              <a:rPr lang="ru-RU" sz="5600" dirty="0" err="1"/>
              <a:t>Баторова</a:t>
            </a:r>
            <a:r>
              <a:rPr lang="ru-RU" sz="5600" dirty="0"/>
              <a:t> ;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(Улан-Удэ). - Улан-Удэ : Изд-во Бурятского госуниверситета им. Д. Банзарова, 2026. </a:t>
            </a:r>
            <a:endParaRPr lang="ru-RU" sz="5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b="1" dirty="0">
                <a:solidFill>
                  <a:prstClr val="black"/>
                </a:solidFill>
              </a:rPr>
              <a:t>   </a:t>
            </a:r>
            <a:endParaRPr lang="ru-RU" sz="5600" dirty="0"/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endParaRPr lang="ru-RU" sz="54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400" b="1" dirty="0">
                <a:solidFill>
                  <a:prstClr val="black"/>
                </a:solidFill>
              </a:rPr>
              <a:t>     </a:t>
            </a:r>
            <a:endParaRPr lang="ru-RU" dirty="0"/>
          </a:p>
          <a:p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143254"/>
            <a:ext cx="18097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857238"/>
            <a:ext cx="3214710" cy="4154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719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785932"/>
            <a:ext cx="5286412" cy="1428757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  <a:r>
              <a:rPr lang="ru-RU" sz="5600" dirty="0"/>
              <a:t> Основы топографии : учебно-методическое пособие для обучающихся по направлению подготовки 05.03.02 География / С. Р. </a:t>
            </a:r>
            <a:r>
              <a:rPr lang="ru-RU" sz="5600" dirty="0" err="1"/>
              <a:t>Хальбаева</a:t>
            </a:r>
            <a:r>
              <a:rPr lang="ru-RU" sz="5600" dirty="0"/>
              <a:t>, С. М. </a:t>
            </a:r>
            <a:r>
              <a:rPr lang="ru-RU" sz="5600" dirty="0" err="1"/>
              <a:t>Петелин</a:t>
            </a:r>
            <a:r>
              <a:rPr lang="ru-RU" sz="5600" dirty="0"/>
              <a:t> ; Министерство науки и высшего образования Российской Федерации (Москва), Бурятский государственный университет имени </a:t>
            </a:r>
            <a:r>
              <a:rPr lang="ru-RU" sz="5600" dirty="0" err="1"/>
              <a:t>Доржи</a:t>
            </a:r>
            <a:r>
              <a:rPr lang="ru-RU" sz="5600" dirty="0"/>
              <a:t> Банзарова (Улан-Удэ). - Улан-Удэ : Изд-во Бурятского госуниверситета им. Д. Банзарова, 2026.</a:t>
            </a:r>
            <a:endParaRPr lang="ru-RU" sz="56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b="1" dirty="0">
                <a:solidFill>
                  <a:prstClr val="black"/>
                </a:solidFill>
              </a:rPr>
              <a:t>     </a:t>
            </a:r>
            <a:endParaRPr lang="ru-RU" sz="5600" dirty="0"/>
          </a:p>
          <a:p>
            <a:r>
              <a:rPr lang="ru-RU" sz="5600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215068"/>
            <a:ext cx="1738312" cy="1747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857238"/>
            <a:ext cx="3214710" cy="416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719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86078" y="536507"/>
            <a:ext cx="5224462" cy="1017588"/>
          </a:xfrm>
        </p:spPr>
        <p:txBody>
          <a:bodyPr>
            <a:normAutofit fontScale="90000"/>
          </a:bodyPr>
          <a:lstStyle/>
          <a:p>
            <a:pPr marL="265113" lvl="0" indent="-265113" algn="ctr">
              <a:lnSpc>
                <a:spcPct val="80000"/>
              </a:lnSpc>
              <a:spcBef>
                <a:spcPts val="250"/>
              </a:spcBef>
            </a:pP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effectLst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Новые поступления 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  <a:t>в Научной библиотеке БГУ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sz="2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714744" y="1785932"/>
            <a:ext cx="5286412" cy="1428757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dirty="0"/>
              <a:t>		 </a:t>
            </a:r>
          </a:p>
          <a:p>
            <a:pPr algn="just">
              <a:buNone/>
            </a:pPr>
            <a:r>
              <a:rPr lang="ru-RU" dirty="0"/>
              <a:t>     </a:t>
            </a:r>
          </a:p>
          <a:p>
            <a:pPr algn="just">
              <a:buNone/>
            </a:pPr>
            <a:r>
              <a:rPr lang="ru-RU" sz="2900" dirty="0"/>
              <a:t>	</a:t>
            </a:r>
            <a:endParaRPr lang="ru-RU" sz="5600" b="1" dirty="0">
              <a:solidFill>
                <a:prstClr val="black"/>
              </a:solidFill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buClr>
                <a:srgbClr val="D16349"/>
              </a:buClr>
              <a:buNone/>
            </a:pPr>
            <a:r>
              <a:rPr lang="ru-RU" sz="5600" b="1" dirty="0">
                <a:solidFill>
                  <a:prstClr val="black"/>
                </a:solidFill>
              </a:rPr>
              <a:t>     </a:t>
            </a:r>
            <a:endParaRPr lang="ru-RU" sz="5600" dirty="0"/>
          </a:p>
          <a:p>
            <a:pPr>
              <a:buNone/>
            </a:pPr>
            <a:r>
              <a:rPr lang="ru-RU" sz="5600" dirty="0"/>
              <a:t>	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14322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endParaRPr lang="ru-RU" sz="1200" dirty="0">
              <a:solidFill>
                <a:prstClr val="black"/>
              </a:solidFill>
            </a:endParaRPr>
          </a:p>
          <a:p>
            <a:r>
              <a:rPr lang="ru-RU" sz="1200" dirty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0410"/>
            <a:ext cx="2448272" cy="327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C3B1C-E35B-625E-2381-C1547FB27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5" y="121805"/>
            <a:ext cx="2412932" cy="6061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000246"/>
            <a:ext cx="1880814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857238"/>
            <a:ext cx="3071834" cy="4143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11719">
    <p:fade/>
  </p:transition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2086</TotalTime>
  <Words>2295</Words>
  <Application>Microsoft Office PowerPoint</Application>
  <PresentationFormat>Экран (16:9)</PresentationFormat>
  <Paragraphs>661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Arial Black</vt:lpstr>
      <vt:lpstr>Bookman Old Style</vt:lpstr>
      <vt:lpstr>Calibri</vt:lpstr>
      <vt:lpstr>Calibri Light</vt:lpstr>
      <vt:lpstr>Times New Roman</vt:lpstr>
      <vt:lpstr>1_Тема Office</vt:lpstr>
      <vt:lpstr>Новые поступления в Научной библиотеке БГУ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Презентация PowerPoint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  <vt:lpstr>     Новые поступления  в Научной библиотеке БГУ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поступления в Научной библиотеке БГУ</dc:title>
  <dc:creator>Пользователь</dc:creator>
  <cp:lastModifiedBy>Наталья Сарафанчук</cp:lastModifiedBy>
  <cp:revision>160</cp:revision>
  <dcterms:created xsi:type="dcterms:W3CDTF">2026-08-14T06:44:12Z</dcterms:created>
  <dcterms:modified xsi:type="dcterms:W3CDTF">2026-10-06T01:40:23Z</dcterms:modified>
</cp:coreProperties>
</file>